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8" r:id="rId4"/>
    <p:sldId id="269" r:id="rId5"/>
    <p:sldId id="260" r:id="rId6"/>
    <p:sldId id="270" r:id="rId7"/>
    <p:sldId id="261" r:id="rId8"/>
    <p:sldId id="259" r:id="rId9"/>
    <p:sldId id="271" r:id="rId10"/>
    <p:sldId id="267" r:id="rId11"/>
    <p:sldId id="276" r:id="rId12"/>
    <p:sldId id="277" r:id="rId13"/>
    <p:sldId id="278" r:id="rId14"/>
    <p:sldId id="272" r:id="rId15"/>
    <p:sldId id="273" r:id="rId16"/>
    <p:sldId id="274" r:id="rId17"/>
    <p:sldId id="280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7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6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8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1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8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3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6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1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7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04359-B1C8-4A47-A0A7-ACD9ED386AA4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F6EA-89A1-44EB-9E7D-A04D2A657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6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rophet.wise.co.k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ocessing.org/examples/tre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5j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ditor.p5js.org/jordanBlueshift/sketch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parison_of_deep_learning_softwar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smtClean="0"/>
              <a:t>장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개발도구와</a:t>
            </a:r>
            <a:r>
              <a:rPr lang="ko-KR" altLang="en-US" dirty="0" smtClean="0"/>
              <a:t> 환경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용 환 승</a:t>
            </a:r>
            <a:endParaRPr lang="en-US" altLang="ko-KR" dirty="0" smtClean="0"/>
          </a:p>
          <a:p>
            <a:r>
              <a:rPr lang="ko-KR" altLang="en-US" dirty="0" smtClean="0"/>
              <a:t>이화여자대학교 컴퓨터공학과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19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마이닝</a:t>
            </a:r>
            <a:r>
              <a:rPr lang="ko-KR" altLang="en-US" dirty="0" smtClean="0"/>
              <a:t> 도구들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altLang="ko-KR" dirty="0" smtClean="0"/>
              <a:t>Weka,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각종 함수와 </a:t>
            </a:r>
            <a:r>
              <a:rPr lang="ko-KR" altLang="en-US" dirty="0" err="1" smtClean="0"/>
              <a:t>데이터세트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개발도구</a:t>
            </a:r>
            <a:endParaRPr lang="en-US" altLang="ko-KR" dirty="0" smtClean="0"/>
          </a:p>
          <a:p>
            <a:pPr fontAlgn="base"/>
            <a:r>
              <a:rPr lang="ko-KR" altLang="en-US" dirty="0" err="1" smtClean="0"/>
              <a:t>마이닝</a:t>
            </a:r>
            <a:r>
              <a:rPr lang="ko-KR" altLang="en-US" dirty="0" smtClean="0"/>
              <a:t>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머신 러닝</a:t>
            </a:r>
          </a:p>
          <a:p>
            <a:pPr lvl="1" fontAlgn="base"/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 처리 </a:t>
            </a:r>
          </a:p>
          <a:p>
            <a:pPr lvl="1" fontAlgn="base"/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/>
              <a:t>MATLAB, FANN, </a:t>
            </a:r>
            <a:r>
              <a:rPr lang="en-US" altLang="ko-KR" dirty="0" err="1"/>
              <a:t>ffnet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(</a:t>
            </a:r>
            <a:r>
              <a:rPr lang="ko-KR" altLang="en-US" dirty="0" err="1"/>
              <a:t>부스팅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err="1"/>
              <a:t>XLMiner</a:t>
            </a:r>
            <a:r>
              <a:rPr lang="en-US" altLang="ko-KR" dirty="0"/>
              <a:t>: </a:t>
            </a:r>
            <a:r>
              <a:rPr lang="ko-KR" altLang="en-US" dirty="0"/>
              <a:t>엑셀에 플러그인해서 </a:t>
            </a:r>
            <a:r>
              <a:rPr lang="ko-KR" altLang="en-US" dirty="0" smtClean="0"/>
              <a:t>사용</a:t>
            </a:r>
            <a:endParaRPr lang="ko-KR" altLang="en-US" dirty="0"/>
          </a:p>
          <a:p>
            <a:pPr fontAlgn="base"/>
            <a:r>
              <a:rPr lang="en-US" altLang="ko-KR" dirty="0" err="1" smtClean="0"/>
              <a:t>AutoML</a:t>
            </a:r>
            <a:r>
              <a:rPr lang="en-US" altLang="ko-KR" dirty="0" smtClean="0"/>
              <a:t>:</a:t>
            </a:r>
          </a:p>
          <a:p>
            <a:pPr lvl="1" fontAlgn="base"/>
            <a:r>
              <a:rPr lang="ko-KR" altLang="en-US" dirty="0" err="1"/>
              <a:t>기계학습을</a:t>
            </a:r>
            <a:r>
              <a:rPr lang="ko-KR" altLang="en-US" dirty="0"/>
              <a:t> 자동화하기 위한 도구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피처 </a:t>
            </a:r>
            <a:r>
              <a:rPr lang="ko-KR" altLang="en-US" dirty="0"/>
              <a:t>자동화 도구</a:t>
            </a:r>
            <a:r>
              <a:rPr lang="en-US" altLang="ko-KR" dirty="0"/>
              <a:t>(Automatic feature engineering</a:t>
            </a:r>
            <a:r>
              <a:rPr lang="en-US" altLang="ko-KR" dirty="0" smtClean="0"/>
              <a:t>) </a:t>
            </a:r>
          </a:p>
          <a:p>
            <a:pPr lvl="2" fontAlgn="base"/>
            <a:r>
              <a:rPr lang="en-US" altLang="ko-KR" dirty="0" err="1" smtClean="0"/>
              <a:t>Featuretools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AutoFeat</a:t>
            </a:r>
            <a:r>
              <a:rPr lang="en-US" altLang="ko-KR" dirty="0" smtClean="0"/>
              <a:t>, </a:t>
            </a:r>
            <a:r>
              <a:rPr lang="en-US" altLang="ko-KR" dirty="0" err="1"/>
              <a:t>F</a:t>
            </a:r>
            <a:r>
              <a:rPr lang="en-US" altLang="ko-KR" dirty="0" err="1" smtClean="0"/>
              <a:t>eatureSelector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Cognito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특징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이산화 등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r>
              <a:rPr lang="ko-KR" altLang="en-US" dirty="0" err="1"/>
              <a:t>마이닝</a:t>
            </a:r>
            <a:r>
              <a:rPr lang="ko-KR" altLang="en-US" dirty="0"/>
              <a:t> 포탈 사이트</a:t>
            </a:r>
            <a:endParaRPr lang="en-US" altLang="ko-KR" dirty="0"/>
          </a:p>
          <a:p>
            <a:pPr lvl="1"/>
            <a:r>
              <a:rPr lang="en-US" altLang="ko-KR" dirty="0"/>
              <a:t>Kdnuggets.com </a:t>
            </a:r>
          </a:p>
          <a:p>
            <a:pPr lvl="1"/>
            <a:r>
              <a:rPr lang="ko-KR" altLang="en-US" dirty="0"/>
              <a:t>데이터 세트</a:t>
            </a:r>
            <a:r>
              <a:rPr lang="en-US" altLang="ko-KR" dirty="0"/>
              <a:t>, SW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 fontAlgn="base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03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데이터 제공 및 </a:t>
            </a:r>
            <a:r>
              <a:rPr lang="ko-KR" altLang="en-US" dirty="0"/>
              <a:t>선</a:t>
            </a:r>
            <a:r>
              <a:rPr lang="ko-KR" altLang="en-US" dirty="0" smtClean="0"/>
              <a:t>택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86" y="1397361"/>
            <a:ext cx="708758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의사결정 트리 분류 수행 결과 화면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362500"/>
            <a:ext cx="807832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7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알고리즘의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 트리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24" y="1690688"/>
            <a:ext cx="5201376" cy="3915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" y="1640292"/>
            <a:ext cx="6109438" cy="47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6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064134" cy="4351338"/>
          </a:xfrm>
        </p:spPr>
        <p:txBody>
          <a:bodyPr/>
          <a:lstStyle/>
          <a:p>
            <a:r>
              <a:rPr lang="ko-KR" altLang="en-US" dirty="0" smtClean="0"/>
              <a:t>클래스를 결정하는 속성들을 이해</a:t>
            </a:r>
            <a:endParaRPr lang="en-US" altLang="ko-KR" dirty="0" smtClean="0"/>
          </a:p>
          <a:p>
            <a:r>
              <a:rPr lang="ko-KR" altLang="en-US" dirty="0" smtClean="0"/>
              <a:t>붓꽃</a:t>
            </a:r>
            <a:r>
              <a:rPr lang="en-US" altLang="ko-KR" dirty="0" smtClean="0"/>
              <a:t>(Iris) </a:t>
            </a:r>
            <a:r>
              <a:rPr lang="ko-KR" altLang="en-US" dirty="0" smtClean="0"/>
              <a:t>데이터 분류</a:t>
            </a:r>
            <a:endParaRPr lang="en-US" altLang="ko-KR" dirty="0" smtClean="0"/>
          </a:p>
          <a:p>
            <a:r>
              <a:rPr lang="en-US" altLang="ko-KR" dirty="0" smtClean="0"/>
              <a:t>Sepal, petal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length, width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종류로 분류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6619" y="1477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88199432" descr="EMB0000597c03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34" y="863601"/>
            <a:ext cx="8065398" cy="550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635" y="147782"/>
            <a:ext cx="2542177" cy="2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민주당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공화당 지지자 </a:t>
            </a:r>
            <a:r>
              <a:rPr lang="ko-KR" altLang="en-US" dirty="0" err="1" smtClean="0"/>
              <a:t>연관분석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속성간의</a:t>
            </a:r>
            <a:r>
              <a:rPr lang="ko-KR" altLang="en-US" dirty="0" smtClean="0"/>
              <a:t> 관계 규칙을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장바구니</a:t>
            </a:r>
            <a:r>
              <a:rPr lang="en-US" altLang="ko-KR" dirty="0" smtClean="0"/>
              <a:t>(Market basket)</a:t>
            </a:r>
            <a:r>
              <a:rPr lang="ko-KR" altLang="en-US" dirty="0" smtClean="0"/>
              <a:t> 분석이라고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함께 구매한 물품들의 연관성</a:t>
            </a:r>
            <a:r>
              <a:rPr lang="en-US" altLang="ko-KR" dirty="0" smtClean="0"/>
              <a:t>(Association)</a:t>
            </a:r>
          </a:p>
          <a:p>
            <a:pPr lvl="1"/>
            <a:r>
              <a:rPr lang="en-US" altLang="ko-KR" dirty="0" smtClean="0"/>
              <a:t>{</a:t>
            </a:r>
            <a:r>
              <a:rPr lang="ko-KR" altLang="en-US" dirty="0" smtClean="0"/>
              <a:t>기저귀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{</a:t>
            </a:r>
            <a:r>
              <a:rPr lang="ko-KR" altLang="en-US" dirty="0" smtClean="0">
                <a:sym typeface="Wingdings" panose="05000000000000000000" pitchFamily="2" charset="2"/>
              </a:rPr>
              <a:t>맥주</a:t>
            </a:r>
            <a:r>
              <a:rPr lang="en-US" altLang="ko-KR" dirty="0" smtClean="0">
                <a:sym typeface="Wingdings" panose="05000000000000000000" pitchFamily="2" charset="2"/>
              </a:rPr>
              <a:t>}, {</a:t>
            </a:r>
            <a:r>
              <a:rPr lang="ko-KR" altLang="en-US" dirty="0" smtClean="0">
                <a:sym typeface="Wingdings" panose="05000000000000000000" pitchFamily="2" charset="2"/>
              </a:rPr>
              <a:t>우유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빵</a:t>
            </a:r>
            <a:r>
              <a:rPr lang="en-US" altLang="ko-KR" dirty="0" smtClean="0">
                <a:sym typeface="Wingdings" panose="05000000000000000000" pitchFamily="2" charset="2"/>
              </a:rPr>
              <a:t>}  {</a:t>
            </a:r>
            <a:r>
              <a:rPr lang="ko-KR" altLang="en-US" dirty="0" smtClean="0">
                <a:sym typeface="Wingdings" panose="05000000000000000000" pitchFamily="2" charset="2"/>
              </a:rPr>
              <a:t>계란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콜라</a:t>
            </a:r>
            <a:r>
              <a:rPr lang="en-US" altLang="ko-KR" dirty="0" smtClean="0">
                <a:sym typeface="Wingdings" panose="05000000000000000000" pitchFamily="2" charset="2"/>
              </a:rPr>
              <a:t>}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10" y="1931843"/>
            <a:ext cx="9286495" cy="94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487854096" descr="EMB0000597c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68" y="3501669"/>
            <a:ext cx="11461264" cy="28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3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</a:t>
            </a:r>
            <a:r>
              <a:rPr lang="en-US" altLang="ko-KR" dirty="0" smtClean="0"/>
              <a:t>(clustering)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K-means </a:t>
            </a:r>
            <a:r>
              <a:rPr lang="ko-KR" altLang="en-US" dirty="0" smtClean="0"/>
              <a:t>군집 </a:t>
            </a:r>
            <a:endParaRPr lang="en-US" altLang="ko-KR" dirty="0" smtClean="0"/>
          </a:p>
          <a:p>
            <a:r>
              <a:rPr lang="en-US" altLang="ko-KR" dirty="0" smtClean="0"/>
              <a:t>K</a:t>
            </a:r>
            <a:r>
              <a:rPr lang="ko-KR" altLang="en-US" dirty="0" smtClean="0"/>
              <a:t>개의 군집을 </a:t>
            </a:r>
            <a:r>
              <a:rPr lang="ko-KR" altLang="en-US" dirty="0" err="1" smtClean="0"/>
              <a:t>구해줌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631709" y="1117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88200224" descr="EMB0000597c03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58" y="1275746"/>
            <a:ext cx="7363938" cy="55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1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02535" cy="1325563"/>
          </a:xfrm>
        </p:spPr>
        <p:txBody>
          <a:bodyPr/>
          <a:lstStyle/>
          <a:p>
            <a:r>
              <a:rPr lang="ko-KR" altLang="en-US" dirty="0" err="1" smtClean="0"/>
              <a:t>위세아이텍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AI </a:t>
            </a:r>
            <a:r>
              <a:rPr lang="ko-KR" altLang="en-US" dirty="0" smtClean="0"/>
              <a:t>개발도구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6642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와이즈프로핏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Wiseprophet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http://prophet.wise.co.kr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탐색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알고리즘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검증 데이터 비율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확정</a:t>
            </a:r>
            <a:endParaRPr lang="en-US" altLang="ko-KR" dirty="0" smtClean="0"/>
          </a:p>
          <a:p>
            <a:r>
              <a:rPr lang="ko-KR" altLang="en-US" dirty="0" err="1" smtClean="0"/>
              <a:t>클라우드에서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862" y="221673"/>
            <a:ext cx="6473949" cy="3519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5964" y="3816628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와이즈프로핏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선택 </a:t>
            </a:r>
            <a:r>
              <a:rPr lang="ko-KR" altLang="en-US" dirty="0" err="1" smtClean="0"/>
              <a:t>화면예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95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LCNC(Low Code No Code)</a:t>
            </a:r>
            <a:r>
              <a:rPr lang="ko-KR" altLang="en-US" dirty="0" smtClean="0"/>
              <a:t>의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Imperative(</a:t>
            </a:r>
            <a:r>
              <a:rPr lang="ko-KR" altLang="en-US" dirty="0" err="1" smtClean="0"/>
              <a:t>절차형</a:t>
            </a:r>
            <a:r>
              <a:rPr lang="en-US" altLang="ko-KR" dirty="0" smtClean="0"/>
              <a:t>): Python, C, Java</a:t>
            </a:r>
          </a:p>
          <a:p>
            <a:pPr lvl="1"/>
            <a:r>
              <a:rPr lang="en-US" altLang="ko-KR" dirty="0" smtClean="0"/>
              <a:t>Declarative(</a:t>
            </a:r>
            <a:r>
              <a:rPr lang="ko-KR" altLang="en-US" dirty="0" err="1" smtClean="0"/>
              <a:t>선언형</a:t>
            </a:r>
            <a:r>
              <a:rPr lang="en-US" altLang="ko-KR" dirty="0" smtClean="0"/>
              <a:t>): SQL, PROLOG</a:t>
            </a:r>
          </a:p>
          <a:p>
            <a:r>
              <a:rPr lang="en-US" altLang="ko-KR" dirty="0" err="1" smtClean="0"/>
              <a:t>AutoML</a:t>
            </a:r>
            <a:r>
              <a:rPr lang="en-US" altLang="ko-KR" dirty="0" smtClean="0"/>
              <a:t> (Automated Machine Learning)</a:t>
            </a:r>
          </a:p>
          <a:p>
            <a:pPr lvl="1"/>
            <a:r>
              <a:rPr lang="en-US" altLang="ko-KR" dirty="0" err="1" smtClean="0"/>
              <a:t>PyCaret</a:t>
            </a:r>
            <a:r>
              <a:rPr lang="en-US" altLang="ko-KR" dirty="0" smtClean="0"/>
              <a:t>: Python ML LC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AutoKeras</a:t>
            </a:r>
            <a:endParaRPr lang="en-US" altLang="ko-KR" dirty="0" smtClean="0"/>
          </a:p>
          <a:p>
            <a:r>
              <a:rPr lang="en-US" altLang="ko-KR" dirty="0" smtClean="0"/>
              <a:t>Word Completion (coding by function name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코드를 학습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과연 새로운 코드가 있을까</a:t>
            </a:r>
            <a:r>
              <a:rPr lang="en-US" altLang="ko-KR" dirty="0" smtClean="0"/>
              <a:t>? SW </a:t>
            </a:r>
            <a:r>
              <a:rPr lang="ko-KR" altLang="en-US" dirty="0" smtClean="0"/>
              <a:t>재사용 도구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AI Pair Programming(</a:t>
            </a:r>
            <a:r>
              <a:rPr lang="ko-KR" altLang="en-US" dirty="0" smtClean="0"/>
              <a:t>짝 프로그래밍을</a:t>
            </a:r>
            <a:r>
              <a:rPr lang="en-US" altLang="ko-KR" dirty="0" smtClean="0"/>
              <a:t> AI</a:t>
            </a:r>
            <a:r>
              <a:rPr lang="ko-KR" altLang="en-US" dirty="0" smtClean="0"/>
              <a:t>와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Kite, </a:t>
            </a:r>
            <a:r>
              <a:rPr lang="en-US" altLang="ko-KR" dirty="0" err="1" smtClean="0"/>
              <a:t>Tabnine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OpenAI</a:t>
            </a:r>
            <a:r>
              <a:rPr lang="en-US" altLang="ko-KR" dirty="0" smtClean="0"/>
              <a:t> “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Copilot”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876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Copilot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ko-KR" altLang="en-US" dirty="0" smtClean="0"/>
              <a:t>함수의 기능만 입력해도 코드 완성</a:t>
            </a:r>
            <a:endParaRPr lang="en-US" altLang="ko-KR" dirty="0" smtClean="0"/>
          </a:p>
          <a:p>
            <a:r>
              <a:rPr lang="ko-KR" altLang="en-US" dirty="0" err="1" smtClean="0"/>
              <a:t>함수명</a:t>
            </a:r>
            <a:r>
              <a:rPr lang="en-US" altLang="ko-KR" dirty="0" smtClean="0"/>
              <a:t>, SW</a:t>
            </a:r>
            <a:r>
              <a:rPr lang="ko-KR" altLang="en-US" dirty="0" smtClean="0"/>
              <a:t>의 일부 코드로</a:t>
            </a:r>
            <a:endParaRPr lang="en-US" altLang="ko-KR" dirty="0" smtClean="0"/>
          </a:p>
          <a:p>
            <a:r>
              <a:rPr lang="en-US" altLang="ko-KR" dirty="0" err="1" smtClean="0"/>
              <a:t>OpenAI</a:t>
            </a:r>
            <a:r>
              <a:rPr lang="en-US" altLang="ko-KR" dirty="0" smtClean="0"/>
              <a:t> Codex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, GPT-3 </a:t>
            </a:r>
          </a:p>
          <a:p>
            <a:r>
              <a:rPr lang="en-US" altLang="ko-KR" dirty="0" smtClean="0"/>
              <a:t>MS Visual Studio</a:t>
            </a:r>
            <a:r>
              <a:rPr lang="ko-KR" altLang="en-US" dirty="0" smtClean="0"/>
              <a:t>에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44" y="63795"/>
            <a:ext cx="2858103" cy="16943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44" y="1758156"/>
            <a:ext cx="6262256" cy="3759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3" y="4269825"/>
            <a:ext cx="570627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SW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엔진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음성인식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비전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고객사별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개발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처음부터</a:t>
            </a:r>
            <a:r>
              <a:rPr lang="en-US" altLang="ko-KR" dirty="0" smtClean="0"/>
              <a:t>: From scratch</a:t>
            </a:r>
          </a:p>
          <a:p>
            <a:pPr lvl="2"/>
            <a:r>
              <a:rPr lang="ko-KR" altLang="en-US" dirty="0" err="1" smtClean="0"/>
              <a:t>학습시</a:t>
            </a:r>
            <a:r>
              <a:rPr lang="ko-KR" altLang="en-US" dirty="0" smtClean="0"/>
              <a:t> 과제물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 vs </a:t>
            </a:r>
            <a:r>
              <a:rPr lang="ko-KR" altLang="en-US" dirty="0" smtClean="0"/>
              <a:t>검색 </a:t>
            </a:r>
            <a:endParaRPr lang="en-US" altLang="ko-KR" dirty="0"/>
          </a:p>
          <a:p>
            <a:pPr lvl="2"/>
            <a:r>
              <a:rPr lang="ko-KR" altLang="en-US" dirty="0" smtClean="0"/>
              <a:t>자신감 중요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다른 사람 코드를 따라하는 것 중요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이문열과 소설 교육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장편 소설 전체 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도구를 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도구를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 </a:t>
            </a:r>
            <a:r>
              <a:rPr lang="ko-KR" altLang="en-US" dirty="0" err="1" smtClean="0"/>
              <a:t>개발도구들</a:t>
            </a:r>
            <a:r>
              <a:rPr lang="ko-KR" altLang="en-US" dirty="0" smtClean="0"/>
              <a:t> 상업용 고가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파워빌더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powerbuiler</a:t>
            </a:r>
            <a:r>
              <a:rPr lang="en-US" altLang="ko-KR" dirty="0" smtClean="0"/>
              <a:t>), MS Visual Studio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오픈 소스 도구들 다수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버전을 기반으로</a:t>
            </a:r>
            <a:r>
              <a:rPr lang="en-US" altLang="ko-KR" dirty="0" smtClean="0"/>
              <a:t>: SW </a:t>
            </a:r>
            <a:r>
              <a:rPr lang="ko-KR" altLang="en-US" dirty="0" smtClean="0"/>
              <a:t>진화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버전 업그레이드</a:t>
            </a:r>
            <a:endParaRPr lang="en-US" altLang="ko-KR" dirty="0"/>
          </a:p>
          <a:p>
            <a:pPr lvl="2"/>
            <a:r>
              <a:rPr lang="en-US" altLang="ko-KR" dirty="0" smtClean="0"/>
              <a:t>T-50 </a:t>
            </a:r>
            <a:r>
              <a:rPr lang="ko-KR" altLang="en-US" dirty="0" smtClean="0"/>
              <a:t>초음속기 공동개발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록히드마틴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anose="05000000000000000000" pitchFamily="2" charset="2"/>
              </a:rPr>
              <a:t> KF-21 </a:t>
            </a:r>
            <a:r>
              <a:rPr lang="ko-KR" altLang="en-US" dirty="0" smtClean="0">
                <a:sym typeface="Wingdings" panose="05000000000000000000" pitchFamily="2" charset="2"/>
              </a:rPr>
              <a:t>전투기 독자개발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6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810000" cy="4351338"/>
          </a:xfrm>
        </p:spPr>
        <p:txBody>
          <a:bodyPr/>
          <a:lstStyle/>
          <a:p>
            <a:r>
              <a:rPr lang="en-US" altLang="ko-KR" dirty="0" smtClean="0"/>
              <a:t>wordcloud.kr </a:t>
            </a:r>
          </a:p>
          <a:p>
            <a:r>
              <a:rPr lang="ko-KR" altLang="en-US" dirty="0" smtClean="0"/>
              <a:t>문서의 단어의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빈도수를 기준으로 글자 크기를 다르게 표시</a:t>
            </a:r>
            <a:endParaRPr lang="en-US" altLang="ko-KR" dirty="0" smtClean="0"/>
          </a:p>
          <a:p>
            <a:r>
              <a:rPr lang="ko-KR" altLang="en-US" dirty="0" smtClean="0"/>
              <a:t>형태소 분석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90688"/>
            <a:ext cx="7020554" cy="4935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4478730"/>
            <a:ext cx="3843899" cy="21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1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05450" cy="1325563"/>
          </a:xfrm>
        </p:spPr>
        <p:txBody>
          <a:bodyPr/>
          <a:lstStyle/>
          <a:p>
            <a:r>
              <a:rPr lang="ko-KR" altLang="en-US" dirty="0" err="1" smtClean="0"/>
              <a:t>프로세싱</a:t>
            </a:r>
            <a:r>
              <a:rPr lang="en-US" altLang="ko-KR" dirty="0"/>
              <a:t> </a:t>
            </a:r>
            <a:r>
              <a:rPr lang="en-US" altLang="ko-KR" dirty="0" smtClean="0"/>
              <a:t>processin</a:t>
            </a:r>
            <a:r>
              <a:rPr lang="en-US" altLang="ko-KR" dirty="0"/>
              <a:t>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p5.js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4375" y="2263775"/>
            <a:ext cx="5629275" cy="4351338"/>
          </a:xfrm>
        </p:spPr>
        <p:txBody>
          <a:bodyPr/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미디어랩에서 만든 언어</a:t>
            </a:r>
            <a:endParaRPr lang="en-US" altLang="ko-KR" dirty="0" smtClean="0"/>
          </a:p>
          <a:p>
            <a:r>
              <a:rPr lang="ko-KR" altLang="en-US" dirty="0" err="1" smtClean="0"/>
              <a:t>인터랙티브</a:t>
            </a:r>
            <a:r>
              <a:rPr lang="ko-KR" altLang="en-US" dirty="0" smtClean="0"/>
              <a:t> 미디어 아트 개발용</a:t>
            </a:r>
            <a:endParaRPr lang="en-US" altLang="ko-KR" dirty="0" smtClean="0"/>
          </a:p>
          <a:p>
            <a:r>
              <a:rPr lang="ko-KR" altLang="en-US" dirty="0" smtClean="0"/>
              <a:t>마우스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 제어가 쉬워야 함</a:t>
            </a:r>
            <a:endParaRPr lang="en-US" altLang="ko-KR" dirty="0" smtClean="0"/>
          </a:p>
          <a:p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디지털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 그림 등을 쉽게 표현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processing.org/examples/tree.html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55370104" descr="EMB000021a00b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37" y="75407"/>
            <a:ext cx="5728063" cy="31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10375" y="3390900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마우스로 다양한 모양의 재귀 나무를 그린  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66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5.js, </a:t>
            </a:r>
            <a:r>
              <a:rPr lang="ko-KR" altLang="en-US" dirty="0" err="1" smtClean="0"/>
              <a:t>프로세싱을</a:t>
            </a:r>
            <a:r>
              <a:rPr lang="ko-KR" altLang="en-US" dirty="0" smtClean="0"/>
              <a:t> 자바스크립트로 웹에서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47800"/>
            <a:ext cx="5889938" cy="47291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hlinkClick r:id="rId2"/>
              </a:rPr>
              <a:t>https://p5js.org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proce55ing, s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사용 </a:t>
            </a:r>
            <a:r>
              <a:rPr lang="en-US" altLang="ko-KR" dirty="0" smtClean="0">
                <a:sym typeface="Wingdings" panose="05000000000000000000" pitchFamily="2" charset="2"/>
              </a:rPr>
              <a:t> p5</a:t>
            </a:r>
            <a:endParaRPr lang="en-US" altLang="ko-KR" dirty="0"/>
          </a:p>
          <a:p>
            <a:r>
              <a:rPr lang="ko-KR" altLang="en-US" dirty="0" smtClean="0"/>
              <a:t>에디터 화면에서 편집 추가</a:t>
            </a:r>
            <a:endParaRPr lang="en-US" altLang="ko-KR" dirty="0" smtClean="0"/>
          </a:p>
          <a:p>
            <a:r>
              <a:rPr lang="ko-KR" altLang="en-US" dirty="0" smtClean="0"/>
              <a:t>함수만 추가하면 됨</a:t>
            </a:r>
            <a:r>
              <a:rPr lang="en-US" altLang="ko-KR" dirty="0" smtClean="0"/>
              <a:t>.</a:t>
            </a:r>
          </a:p>
          <a:p>
            <a:pPr lvl="0" fontAlgn="base"/>
            <a:r>
              <a:rPr lang="ko-KR" altLang="en-US" dirty="0" err="1" smtClean="0"/>
              <a:t>인터랙티브</a:t>
            </a:r>
            <a:r>
              <a:rPr lang="ko-KR" altLang="en-US" dirty="0" smtClean="0"/>
              <a:t> 기능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mouseX</a:t>
            </a:r>
            <a:r>
              <a:rPr lang="en-US" altLang="ko-KR" dirty="0"/>
              <a:t>, </a:t>
            </a:r>
            <a:r>
              <a:rPr lang="en-US" altLang="ko-KR" dirty="0" err="1"/>
              <a:t>mouseY</a:t>
            </a:r>
            <a:r>
              <a:rPr lang="en-US" altLang="ko-KR" dirty="0"/>
              <a:t>: </a:t>
            </a:r>
            <a:r>
              <a:rPr lang="ko-KR" altLang="en-US" dirty="0"/>
              <a:t>현재의 마우스 </a:t>
            </a:r>
            <a:r>
              <a:rPr lang="ko-KR" altLang="en-US" dirty="0" err="1"/>
              <a:t>좌표값</a:t>
            </a:r>
            <a:endParaRPr lang="ko-KR" altLang="en-US" dirty="0"/>
          </a:p>
          <a:p>
            <a:pPr lvl="1" fontAlgn="base"/>
            <a:r>
              <a:rPr lang="en-US" altLang="ko-KR" dirty="0" err="1"/>
              <a:t>pmouseX</a:t>
            </a:r>
            <a:r>
              <a:rPr lang="en-US" altLang="ko-KR" dirty="0"/>
              <a:t>, </a:t>
            </a:r>
            <a:r>
              <a:rPr lang="en-US" altLang="ko-KR" dirty="0" err="1"/>
              <a:t>pmouseY</a:t>
            </a:r>
            <a:r>
              <a:rPr lang="en-US" altLang="ko-KR" dirty="0"/>
              <a:t>: </a:t>
            </a:r>
            <a:r>
              <a:rPr lang="ko-KR" altLang="en-US" dirty="0"/>
              <a:t>이전 마우스의 </a:t>
            </a:r>
            <a:r>
              <a:rPr lang="ko-KR" altLang="en-US" dirty="0" err="1"/>
              <a:t>좌표값</a:t>
            </a:r>
            <a:endParaRPr lang="ko-KR" altLang="en-US" dirty="0"/>
          </a:p>
          <a:p>
            <a:pPr lvl="1" fontAlgn="base"/>
            <a:r>
              <a:rPr lang="en-US" altLang="ko-KR" dirty="0" err="1"/>
              <a:t>mouseClicked</a:t>
            </a:r>
            <a:r>
              <a:rPr lang="en-US" altLang="ko-KR" dirty="0"/>
              <a:t>(): </a:t>
            </a:r>
            <a:r>
              <a:rPr lang="ko-KR" altLang="en-US" dirty="0"/>
              <a:t>마우스를 클릭하면 실행</a:t>
            </a:r>
          </a:p>
          <a:p>
            <a:pPr lvl="1" fontAlgn="base"/>
            <a:r>
              <a:rPr lang="en-US" altLang="ko-KR" dirty="0" err="1"/>
              <a:t>keyReleased</a:t>
            </a:r>
            <a:r>
              <a:rPr lang="en-US" altLang="ko-KR" dirty="0"/>
              <a:t>(): </a:t>
            </a:r>
            <a:r>
              <a:rPr lang="ko-KR" altLang="en-US" dirty="0"/>
              <a:t>키보드를 눌렀다가 놓으면 실행</a:t>
            </a:r>
          </a:p>
          <a:p>
            <a:pPr lvl="1" fontAlgn="base"/>
            <a:r>
              <a:rPr lang="en-US" altLang="ko-KR" dirty="0" err="1"/>
              <a:t>keyTyped</a:t>
            </a:r>
            <a:r>
              <a:rPr lang="en-US" altLang="ko-KR" dirty="0"/>
              <a:t>(): </a:t>
            </a:r>
            <a:r>
              <a:rPr lang="ko-KR" altLang="en-US" dirty="0"/>
              <a:t>키보드를 누르면 실행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55369816" descr="EMB000021a00b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38" y="1247774"/>
            <a:ext cx="5114612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6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6750" y="365123"/>
            <a:ext cx="3152775" cy="1325563"/>
          </a:xfrm>
        </p:spPr>
        <p:txBody>
          <a:bodyPr/>
          <a:lstStyle/>
          <a:p>
            <a:r>
              <a:rPr lang="en-US" altLang="ko-KR" dirty="0" smtClean="0"/>
              <a:t>P5.js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2847975" cy="4351338"/>
          </a:xfrm>
        </p:spPr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함께하는 </a:t>
            </a:r>
            <a:r>
              <a:rPr lang="en-US" altLang="ko-KR" dirty="0" smtClean="0"/>
              <a:t>Pong </a:t>
            </a:r>
            <a:r>
              <a:rPr lang="ko-KR" altLang="en-US" dirty="0" smtClean="0"/>
              <a:t>게임</a:t>
            </a:r>
            <a:endParaRPr lang="en-US" altLang="ko-KR" dirty="0" smtClean="0"/>
          </a:p>
          <a:p>
            <a:r>
              <a:rPr lang="en-US" altLang="ko-KR" u="sng" dirty="0">
                <a:hlinkClick r:id="rId2"/>
              </a:rPr>
              <a:t>https://editor.p5js.org/jordanBlueshift/sketches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55679336" descr="EMB000021a00b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027905"/>
            <a:ext cx="8239125" cy="56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104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Python, “</a:t>
            </a:r>
            <a:r>
              <a:rPr lang="en-US" altLang="ko-KR" dirty="0" err="1" smtClean="0"/>
              <a:t>Jupytor</a:t>
            </a:r>
            <a:r>
              <a:rPr lang="en-US" altLang="ko-KR" dirty="0" smtClean="0"/>
              <a:t> notebook” </a:t>
            </a:r>
            <a:r>
              <a:rPr lang="ko-KR" altLang="en-US" dirty="0" smtClean="0"/>
              <a:t>등 다양한 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 SW </a:t>
            </a:r>
            <a:r>
              <a:rPr lang="ko-KR" altLang="en-US" dirty="0" smtClean="0"/>
              <a:t>설치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학습에 필요한 강력한 파워 필요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딥러닝용</a:t>
            </a:r>
            <a:r>
              <a:rPr lang="ko-KR" altLang="en-US" dirty="0" smtClean="0"/>
              <a:t> 그래픽 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 실습에 애로가 많다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코랩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클라우드에서</a:t>
            </a:r>
            <a:r>
              <a:rPr lang="ko-KR" altLang="en-US" dirty="0" smtClean="0"/>
              <a:t>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자체 컴퓨터에서도 실행 가능</a:t>
            </a:r>
            <a:endParaRPr lang="en-US" altLang="ko-KR" dirty="0" smtClean="0"/>
          </a:p>
          <a:p>
            <a:r>
              <a:rPr lang="ko-KR" altLang="en-US" u="sng" dirty="0" err="1" smtClean="0"/>
              <a:t>텐서플로우</a:t>
            </a:r>
            <a:r>
              <a:rPr lang="ko-KR" altLang="en-US" u="sng" dirty="0" smtClean="0"/>
              <a:t> 실습</a:t>
            </a:r>
            <a:endParaRPr lang="en-US" altLang="ko-KR" u="sng" dirty="0" smtClean="0"/>
          </a:p>
          <a:p>
            <a:pPr lvl="1"/>
            <a:r>
              <a:rPr lang="en-US" altLang="ko-KR" u="sng" dirty="0" smtClean="0"/>
              <a:t>https</a:t>
            </a:r>
            <a:r>
              <a:rPr lang="en-US" altLang="ko-KR" u="sng" dirty="0"/>
              <a:t>://www.tensorflow.org/tutorials/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81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</a:t>
            </a:r>
            <a:r>
              <a:rPr lang="en-US" altLang="ko-KR" dirty="0" err="1" smtClean="0"/>
              <a:t>Colab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Jupytor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ko-KR" altLang="en-US" dirty="0" smtClean="0"/>
              <a:t>대화형 문서와 코드가 혼합</a:t>
            </a:r>
            <a:endParaRPr lang="en-US" altLang="ko-KR" dirty="0" smtClean="0"/>
          </a:p>
          <a:p>
            <a:r>
              <a:rPr lang="en-US" altLang="ko-KR" dirty="0" err="1" smtClean="0"/>
              <a:t>Ipynb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iphthon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interacive</a:t>
            </a:r>
            <a:r>
              <a:rPr lang="en-US" altLang="ko-KR" dirty="0" smtClean="0"/>
              <a:t> python)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Ipython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896" y="0"/>
            <a:ext cx="3881542" cy="37127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0" y="3552656"/>
            <a:ext cx="7010401" cy="33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구글 </a:t>
            </a:r>
            <a:r>
              <a:rPr lang="ko-KR" altLang="en-US" dirty="0" smtClean="0"/>
              <a:t>플레이그라운드</a:t>
            </a:r>
            <a:r>
              <a:rPr lang="en-US" altLang="ko-KR" dirty="0"/>
              <a:t>https://playground.tensorflow.org/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179618" cy="4351338"/>
          </a:xfrm>
        </p:spPr>
        <p:txBody>
          <a:bodyPr/>
          <a:lstStyle/>
          <a:p>
            <a:r>
              <a:rPr lang="ko-KR" altLang="en-US" dirty="0" smtClean="0"/>
              <a:t>신경망의 동작 원리를 이해하기 위한 사이트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63" y="1316409"/>
            <a:ext cx="7551260" cy="44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3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Teachable </a:t>
            </a:r>
            <a:r>
              <a:rPr lang="en-US" altLang="ko-KR" dirty="0" smtClean="0"/>
              <a:t>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동작을 학습시켜서 실습하도록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키트에 연동 동작</a:t>
            </a:r>
            <a:endParaRPr lang="en-US" altLang="ko-KR" dirty="0"/>
          </a:p>
          <a:p>
            <a:pPr lvl="2"/>
            <a:r>
              <a:rPr lang="en-US" altLang="ko-KR" dirty="0"/>
              <a:t>AI IOT </a:t>
            </a:r>
            <a:r>
              <a:rPr lang="ko-KR" altLang="en-US" dirty="0"/>
              <a:t>프로젝트</a:t>
            </a:r>
            <a:r>
              <a:rPr lang="en-US" altLang="ko-KR" dirty="0"/>
              <a:t>: </a:t>
            </a:r>
            <a:r>
              <a:rPr lang="ko-KR" altLang="en-US" dirty="0"/>
              <a:t>애완견 얼굴을 인식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출입문 열림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96" y="3294591"/>
            <a:ext cx="726858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세트</a:t>
            </a:r>
            <a:r>
              <a:rPr lang="en-US" altLang="ko-KR" dirty="0" smtClean="0"/>
              <a:t>(Data Set)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37787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ImageNet</a:t>
            </a:r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1400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(Labeled), 1000</a:t>
            </a:r>
            <a:r>
              <a:rPr lang="ko-KR" altLang="en-US" dirty="0" smtClean="0"/>
              <a:t>개의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이미지인식에 활용</a:t>
            </a:r>
            <a:endParaRPr lang="en-US" altLang="ko-KR" dirty="0" smtClean="0"/>
          </a:p>
          <a:p>
            <a:r>
              <a:rPr lang="en-US" altLang="ko-KR" dirty="0" smtClean="0"/>
              <a:t>COCO</a:t>
            </a:r>
            <a:r>
              <a:rPr lang="en-US" altLang="ko-KR" dirty="0"/>
              <a:t>(Common Object in Context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80</a:t>
            </a:r>
            <a:r>
              <a:rPr lang="ko-KR" altLang="en-US" dirty="0" smtClean="0"/>
              <a:t>개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150</a:t>
            </a:r>
            <a:r>
              <a:rPr lang="ko-KR" altLang="en-US" dirty="0" smtClean="0"/>
              <a:t>만개 사진과 </a:t>
            </a:r>
            <a:r>
              <a:rPr lang="ko-KR" altLang="en-US" dirty="0" err="1" smtClean="0"/>
              <a:t>태깅</a:t>
            </a:r>
            <a:endParaRPr lang="en-US" altLang="ko-KR" dirty="0" smtClean="0"/>
          </a:p>
          <a:p>
            <a:r>
              <a:rPr lang="ko-KR" altLang="en-US" dirty="0" smtClean="0"/>
              <a:t>구글</a:t>
            </a:r>
            <a:r>
              <a:rPr lang="en-US" altLang="ko-KR" dirty="0" smtClean="0"/>
              <a:t> CVSS</a:t>
            </a:r>
          </a:p>
          <a:p>
            <a:pPr lvl="1"/>
            <a:r>
              <a:rPr lang="en-US" altLang="ko-KR" dirty="0" smtClean="0"/>
              <a:t>21</a:t>
            </a:r>
            <a:r>
              <a:rPr lang="ko-KR" altLang="en-US" dirty="0" smtClean="0"/>
              <a:t>개 다국어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음성 </a:t>
            </a:r>
            <a:r>
              <a:rPr lang="ko-KR" altLang="en-US" dirty="0" err="1" smtClean="0"/>
              <a:t>번역용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데이터 허브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구축 지원사업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1977"/>
            <a:ext cx="5968404" cy="37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비용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아마존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마이크로소프트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 OPEN AI, 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</a:t>
            </a:r>
            <a:endParaRPr lang="en-US" altLang="ko-KR" dirty="0" smtClean="0"/>
          </a:p>
          <a:p>
            <a:pPr fontAlgn="base"/>
            <a:r>
              <a:rPr lang="ko-KR" altLang="en-US" dirty="0" err="1" smtClean="0"/>
              <a:t>서비스별로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데이터량</a:t>
            </a:r>
            <a:r>
              <a:rPr lang="en-US" altLang="ko-KR" dirty="0" smtClean="0"/>
              <a:t>, CPU</a:t>
            </a:r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크기에 의해서 요금제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구글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CPU, 1GB </a:t>
            </a:r>
            <a:r>
              <a:rPr lang="ko-KR" altLang="en-US" dirty="0" smtClean="0"/>
              <a:t>메모리 </a:t>
            </a:r>
            <a:r>
              <a:rPr lang="en-US" altLang="ko-KR" dirty="0" smtClean="0">
                <a:sym typeface="Wingdings" panose="05000000000000000000" pitchFamily="2" charset="2"/>
              </a:rPr>
              <a:t> 0.0010745</a:t>
            </a:r>
            <a:r>
              <a:rPr lang="ko-KR" altLang="en-US" dirty="0" smtClean="0">
                <a:sym typeface="Wingdings" panose="05000000000000000000" pitchFamily="2" charset="2"/>
              </a:rPr>
              <a:t>불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시간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 fontAlgn="base"/>
            <a:r>
              <a:rPr lang="en-US" altLang="ko-KR" dirty="0" smtClean="0"/>
              <a:t>GPT-3, 1000</a:t>
            </a:r>
            <a:r>
              <a:rPr lang="ko-KR" altLang="en-US" dirty="0" smtClean="0"/>
              <a:t>개 토큰 출력 </a:t>
            </a:r>
            <a:r>
              <a:rPr lang="en-US" altLang="ko-KR" dirty="0" smtClean="0"/>
              <a:t>0.06</a:t>
            </a:r>
            <a:r>
              <a:rPr lang="ko-KR" altLang="en-US" dirty="0" smtClean="0"/>
              <a:t>불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토큰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개는 </a:t>
            </a:r>
            <a:r>
              <a:rPr lang="en-US" altLang="ko-KR" dirty="0" smtClean="0"/>
              <a:t>750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클로바</a:t>
            </a:r>
            <a:r>
              <a:rPr lang="en-US" altLang="ko-KR" dirty="0" smtClean="0"/>
              <a:t>(CLOVA) </a:t>
            </a:r>
            <a:r>
              <a:rPr lang="ko-KR" altLang="en-US" dirty="0" smtClean="0"/>
              <a:t>더빙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 smtClean="0"/>
              <a:t>19,900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40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글자수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만자</a:t>
            </a:r>
            <a:r>
              <a:rPr lang="ko-KR" altLang="en-US" dirty="0" smtClean="0"/>
              <a:t> 이내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개인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프리지엄</a:t>
            </a:r>
            <a:r>
              <a:rPr lang="en-US" altLang="ko-KR" dirty="0" smtClean="0"/>
              <a:t>, 89,900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, 150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, 18</a:t>
            </a:r>
            <a:r>
              <a:rPr lang="ko-KR" altLang="en-US" dirty="0" err="1" smtClean="0"/>
              <a:t>만자</a:t>
            </a:r>
            <a:r>
              <a:rPr lang="ko-KR" altLang="en-US" dirty="0" smtClean="0"/>
              <a:t> 이내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사업자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9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도구</a:t>
            </a:r>
            <a:r>
              <a:rPr lang="en-US" altLang="ko-KR" dirty="0" smtClean="0"/>
              <a:t>(tool)</a:t>
            </a:r>
            <a:r>
              <a:rPr lang="ko-KR" altLang="en-US" dirty="0" smtClean="0"/>
              <a:t>의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Tools, Homo Faber, </a:t>
            </a:r>
            <a:r>
              <a:rPr lang="en-US" altLang="ko-KR" dirty="0" err="1" smtClean="0"/>
              <a:t>Habilis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베르그송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무형의 도구를 만들며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적정도구가</a:t>
            </a:r>
            <a:r>
              <a:rPr lang="ko-KR" altLang="en-US" dirty="0" smtClean="0"/>
              <a:t> 중요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호미로 막을 걸 가래로 막는다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물리적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/>
              <a:t>마카다미아</a:t>
            </a:r>
            <a:r>
              <a:rPr lang="en-US" altLang="ko-KR" dirty="0"/>
              <a:t>, </a:t>
            </a:r>
            <a:r>
              <a:rPr lang="ko-KR" altLang="en-US" dirty="0" err="1" smtClean="0"/>
              <a:t>손톱깍기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콧털</a:t>
            </a:r>
            <a:r>
              <a:rPr lang="ko-KR" altLang="en-US" dirty="0" smtClean="0"/>
              <a:t> </a:t>
            </a:r>
            <a:r>
              <a:rPr lang="ko-KR" altLang="en-US" dirty="0"/>
              <a:t>제거기</a:t>
            </a:r>
            <a:r>
              <a:rPr lang="en-US" altLang="ko-KR" dirty="0"/>
              <a:t>, </a:t>
            </a:r>
            <a:r>
              <a:rPr lang="ko-KR" altLang="en-US" dirty="0"/>
              <a:t>마술 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주판</a:t>
            </a:r>
            <a:endParaRPr lang="en-US" altLang="ko-KR" dirty="0"/>
          </a:p>
          <a:p>
            <a:pPr lvl="1"/>
            <a:r>
              <a:rPr lang="ko-KR" altLang="en-US" dirty="0" err="1"/>
              <a:t>호두까기</a:t>
            </a:r>
            <a:r>
              <a:rPr lang="ko-KR" altLang="en-US" dirty="0"/>
              <a:t> </a:t>
            </a:r>
            <a:r>
              <a:rPr lang="ko-KR" altLang="en-US" dirty="0" smtClean="0"/>
              <a:t>인형</a:t>
            </a:r>
            <a:endParaRPr lang="ko-KR" altLang="en-US" dirty="0"/>
          </a:p>
          <a:p>
            <a:r>
              <a:rPr lang="ko-KR" altLang="en-US" dirty="0" smtClean="0"/>
              <a:t>논리적 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사고를 도와주는 도구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err="1" smtClean="0"/>
              <a:t>Mindmap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브레인스토밍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다이어리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회계장부</a:t>
            </a:r>
            <a:endParaRPr lang="en-US" altLang="ko-KR" dirty="0" smtClean="0"/>
          </a:p>
          <a:p>
            <a:r>
              <a:rPr lang="ko-KR" altLang="en-US" dirty="0" smtClean="0"/>
              <a:t>기타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비즈 공예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HMR </a:t>
            </a:r>
            <a:r>
              <a:rPr lang="ko-KR" altLang="en-US" dirty="0" smtClean="0"/>
              <a:t>음식 조리하기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DIY </a:t>
            </a:r>
            <a:r>
              <a:rPr lang="ko-KR" altLang="en-US" dirty="0" smtClean="0"/>
              <a:t>가구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레고 블록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크로플만들기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생지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와플메이커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709" y="110837"/>
            <a:ext cx="1926804" cy="20884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13" y="120507"/>
            <a:ext cx="1952148" cy="19209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036" y="2041420"/>
            <a:ext cx="1657581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과거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경진대회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smtClean="0"/>
              <a:t>컴퓨터 바둑 경진대회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북한 은별 우승</a:t>
            </a:r>
            <a:r>
              <a:rPr lang="en-US" altLang="ko-KR" dirty="0" smtClean="0"/>
              <a:t>(1998)</a:t>
            </a:r>
          </a:p>
          <a:p>
            <a:pPr lvl="1" fontAlgn="base"/>
            <a:r>
              <a:rPr lang="en-US" altLang="ko-KR" dirty="0" smtClean="0"/>
              <a:t>2015</a:t>
            </a:r>
            <a:r>
              <a:rPr lang="ko-KR" altLang="en-US" dirty="0" smtClean="0"/>
              <a:t>년 프랑스 </a:t>
            </a:r>
            <a:r>
              <a:rPr lang="en-US" altLang="ko-KR" dirty="0" smtClean="0"/>
              <a:t>Crazy Stone, </a:t>
            </a:r>
            <a:r>
              <a:rPr lang="ko-KR" altLang="en-US" dirty="0" smtClean="0"/>
              <a:t>일본의 젠</a:t>
            </a:r>
            <a:r>
              <a:rPr lang="en-US" altLang="ko-KR" dirty="0" smtClean="0"/>
              <a:t>(ZEN), </a:t>
            </a:r>
            <a:r>
              <a:rPr lang="ko-KR" altLang="en-US" dirty="0" smtClean="0"/>
              <a:t>한국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돌바람</a:t>
            </a:r>
            <a:r>
              <a:rPr lang="en-US" altLang="ko-KR" dirty="0" smtClean="0"/>
              <a:t>’</a:t>
            </a:r>
            <a:endParaRPr lang="ko-KR" altLang="en-US" dirty="0"/>
          </a:p>
          <a:p>
            <a:pPr lvl="0" fontAlgn="base"/>
            <a:r>
              <a:rPr lang="ko-KR" altLang="en-US" dirty="0"/>
              <a:t>이미지 인식하기</a:t>
            </a:r>
            <a:r>
              <a:rPr lang="en-US" altLang="ko-KR" dirty="0" smtClean="0"/>
              <a:t>(ILSVRC), 2017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SENets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우승</a:t>
            </a:r>
            <a:endParaRPr lang="ko-KR" altLang="en-US" dirty="0"/>
          </a:p>
          <a:p>
            <a:pPr lvl="0" fontAlgn="base"/>
            <a:r>
              <a:rPr lang="ko-KR" altLang="en-US" dirty="0" err="1"/>
              <a:t>네플릭스의</a:t>
            </a:r>
            <a:r>
              <a:rPr lang="ko-KR" altLang="en-US" dirty="0"/>
              <a:t> </a:t>
            </a:r>
            <a:r>
              <a:rPr lang="ko-KR" altLang="en-US" dirty="0" smtClean="0"/>
              <a:t>추천 알고리즘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공모전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상금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만불</a:t>
            </a:r>
            <a:r>
              <a:rPr lang="en-US" altLang="ko-KR" dirty="0" smtClean="0"/>
              <a:t>), 2009</a:t>
            </a:r>
            <a:r>
              <a:rPr lang="ko-KR" altLang="en-US" dirty="0" smtClean="0"/>
              <a:t>년</a:t>
            </a:r>
            <a:endParaRPr lang="ko-KR" altLang="en-US" dirty="0"/>
          </a:p>
          <a:p>
            <a:pPr lvl="0" fontAlgn="base"/>
            <a:r>
              <a:rPr lang="ko-KR" altLang="en-US" dirty="0"/>
              <a:t>“</a:t>
            </a:r>
            <a:r>
              <a:rPr lang="en-US" altLang="ko-KR" dirty="0" err="1"/>
              <a:t>BioCreative</a:t>
            </a:r>
            <a:r>
              <a:rPr lang="en-US" altLang="ko-KR" dirty="0"/>
              <a:t> VII</a:t>
            </a:r>
            <a:r>
              <a:rPr lang="en-US" altLang="ko-KR" dirty="0" smtClean="0"/>
              <a:t>”(2021)</a:t>
            </a:r>
          </a:p>
          <a:p>
            <a:pPr lvl="1" fontAlgn="base"/>
            <a:r>
              <a:rPr lang="ko-KR" altLang="en-US" dirty="0" err="1" smtClean="0"/>
              <a:t>의생명</a:t>
            </a:r>
            <a:r>
              <a:rPr lang="ko-KR" altLang="en-US" dirty="0" smtClean="0"/>
              <a:t> 텍스트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5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트랙중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NER(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고려대 </a:t>
            </a:r>
            <a:r>
              <a:rPr lang="ko-KR" altLang="en-US" dirty="0" err="1" smtClean="0"/>
              <a:t>강재우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교수팀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주요 학회에서는 매년 다양한 대회 </a:t>
            </a:r>
            <a:r>
              <a:rPr lang="ko-KR" altLang="en-US" dirty="0" err="1" smtClean="0"/>
              <a:t>개최중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SIGKDD </a:t>
            </a:r>
            <a:r>
              <a:rPr lang="ko-KR" altLang="en-US" dirty="0" smtClean="0"/>
              <a:t>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86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380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현재 경진대회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 진행중</a:t>
            </a:r>
            <a:r>
              <a:rPr lang="en-US" altLang="ko-KR" dirty="0" smtClean="0"/>
              <a:t>). </a:t>
            </a:r>
            <a:r>
              <a:rPr lang="ko-KR" altLang="en-US" dirty="0" smtClean="0"/>
              <a:t>정부 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/>
            <a:r>
              <a:rPr lang="ko-KR" altLang="en-US" dirty="0" err="1"/>
              <a:t>녹취록</a:t>
            </a:r>
            <a:r>
              <a:rPr lang="ko-KR" altLang="en-US" dirty="0"/>
              <a:t> 요약 경진대회 </a:t>
            </a:r>
            <a:r>
              <a:rPr lang="en-US" altLang="ko-KR" dirty="0"/>
              <a:t>(DACON)</a:t>
            </a:r>
            <a:endParaRPr lang="ko-KR" altLang="en-US" dirty="0"/>
          </a:p>
          <a:p>
            <a:pPr lvl="0" fontAlgn="base"/>
            <a:r>
              <a:rPr lang="ko-KR" altLang="en-US" dirty="0"/>
              <a:t>심리 성향 예측 경진대회</a:t>
            </a:r>
          </a:p>
          <a:p>
            <a:pPr lvl="0" fontAlgn="base"/>
            <a:r>
              <a:rPr lang="ko-KR" altLang="en-US" dirty="0"/>
              <a:t>농업 인공지능 경진대회</a:t>
            </a:r>
          </a:p>
          <a:p>
            <a:pPr lvl="0" fontAlgn="base"/>
            <a:r>
              <a:rPr lang="en-US" altLang="ko-KR" dirty="0"/>
              <a:t>AI </a:t>
            </a:r>
            <a:r>
              <a:rPr lang="ko-KR" altLang="en-US" dirty="0"/>
              <a:t>이력서 경진대회 </a:t>
            </a:r>
            <a:r>
              <a:rPr lang="en-US" altLang="ko-KR" dirty="0"/>
              <a:t>(</a:t>
            </a:r>
            <a:r>
              <a:rPr lang="ko-KR" altLang="en-US" dirty="0" err="1"/>
              <a:t>경복대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네이버 </a:t>
            </a:r>
            <a:r>
              <a:rPr lang="en-US" altLang="ko-KR" dirty="0"/>
              <a:t>AI </a:t>
            </a:r>
            <a:r>
              <a:rPr lang="en-US" altLang="ko-KR" dirty="0" smtClean="0"/>
              <a:t>RUSH</a:t>
            </a:r>
          </a:p>
          <a:p>
            <a:pPr lvl="0" fontAlgn="base"/>
            <a:r>
              <a:rPr lang="en-US" altLang="ko-KR" dirty="0" smtClean="0"/>
              <a:t>Future </a:t>
            </a:r>
            <a:r>
              <a:rPr lang="en-US" altLang="ko-KR" dirty="0"/>
              <a:t>Finance AI Challenge </a:t>
            </a:r>
            <a:r>
              <a:rPr lang="ko-KR" altLang="en-US" dirty="0"/>
              <a:t>경진대회</a:t>
            </a:r>
          </a:p>
          <a:p>
            <a:pPr lvl="0" fontAlgn="base"/>
            <a:r>
              <a:rPr lang="en-US" altLang="ko-KR" dirty="0"/>
              <a:t>AI </a:t>
            </a:r>
            <a:r>
              <a:rPr lang="ko-KR" altLang="en-US" dirty="0"/>
              <a:t>상업시설 시장분석 시스템</a:t>
            </a:r>
          </a:p>
          <a:p>
            <a:pPr lvl="0" fontAlgn="base"/>
            <a:r>
              <a:rPr lang="ko-KR" altLang="en-US" dirty="0"/>
              <a:t>자연어 기반 기후기술분류 </a:t>
            </a:r>
            <a:r>
              <a:rPr lang="en-US" altLang="ko-KR" dirty="0"/>
              <a:t>AI </a:t>
            </a:r>
            <a:r>
              <a:rPr lang="ko-KR" altLang="en-US" dirty="0"/>
              <a:t>경진대회</a:t>
            </a:r>
          </a:p>
          <a:p>
            <a:pPr lvl="0" fontAlgn="base"/>
            <a:r>
              <a:rPr lang="en-US" altLang="ko-KR" dirty="0"/>
              <a:t>K-Water AI </a:t>
            </a:r>
            <a:r>
              <a:rPr lang="ko-KR" altLang="en-US" dirty="0"/>
              <a:t>경진대회</a:t>
            </a:r>
          </a:p>
          <a:p>
            <a:pPr lvl="0" fontAlgn="base"/>
            <a:r>
              <a:rPr lang="ko-KR" altLang="en-US" dirty="0"/>
              <a:t>의료영상처리 경진대회</a:t>
            </a:r>
            <a:r>
              <a:rPr lang="en-US" altLang="ko-KR" dirty="0"/>
              <a:t>(</a:t>
            </a:r>
            <a:r>
              <a:rPr lang="en-US" altLang="ko-KR" dirty="0" err="1"/>
              <a:t>crossMoDA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82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SW </a:t>
            </a:r>
            <a:r>
              <a:rPr lang="ko-KR" altLang="en-US" dirty="0"/>
              <a:t>응용들</a:t>
            </a:r>
            <a:r>
              <a:rPr lang="en-US" altLang="ko-KR" dirty="0"/>
              <a:t>: Word, Excel, </a:t>
            </a:r>
            <a:r>
              <a:rPr lang="en-US" altLang="ko-KR" dirty="0" err="1" smtClean="0"/>
              <a:t>Powerpoint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편집 등</a:t>
            </a:r>
            <a:endParaRPr lang="en-US" altLang="ko-KR" dirty="0"/>
          </a:p>
          <a:p>
            <a:r>
              <a:rPr lang="en-US" altLang="ko-KR" dirty="0"/>
              <a:t>SW </a:t>
            </a:r>
            <a:r>
              <a:rPr lang="ko-KR" altLang="en-US" dirty="0"/>
              <a:t>개발도구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Microsoft </a:t>
            </a:r>
            <a:r>
              <a:rPr lang="en-US" altLang="ko-KR" dirty="0"/>
              <a:t>Visual Studio, </a:t>
            </a:r>
            <a:r>
              <a:rPr lang="en-US" altLang="ko-KR" dirty="0" smtClean="0"/>
              <a:t>Java Eclipse </a:t>
            </a:r>
          </a:p>
          <a:p>
            <a:pPr lvl="1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 </a:t>
            </a:r>
            <a:r>
              <a:rPr lang="ko-KR" altLang="en-US" dirty="0"/>
              <a:t>등 종합</a:t>
            </a:r>
            <a:endParaRPr lang="en-US" altLang="ko-KR" dirty="0"/>
          </a:p>
          <a:p>
            <a:r>
              <a:rPr lang="en-US" altLang="ko-KR" dirty="0" smtClean="0"/>
              <a:t>AI </a:t>
            </a:r>
            <a:r>
              <a:rPr lang="ko-KR" altLang="en-US" dirty="0"/>
              <a:t>응용</a:t>
            </a:r>
            <a:r>
              <a:rPr lang="en-US" altLang="ko-KR" dirty="0"/>
              <a:t>SW: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/>
              <a:t>문자인식</a:t>
            </a:r>
            <a:r>
              <a:rPr lang="en-US" altLang="ko-KR" dirty="0"/>
              <a:t>, </a:t>
            </a:r>
            <a:r>
              <a:rPr lang="ko-KR" altLang="en-US" dirty="0"/>
              <a:t>주가예측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효능 </a:t>
            </a:r>
            <a:r>
              <a:rPr lang="en-US" altLang="ko-KR" dirty="0" smtClean="0"/>
              <a:t>AI SW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일반 </a:t>
            </a:r>
            <a:r>
              <a:rPr lang="en-US" altLang="ko-KR" dirty="0" smtClean="0"/>
              <a:t>SW</a:t>
            </a:r>
          </a:p>
          <a:p>
            <a:pPr lvl="1"/>
            <a:r>
              <a:rPr lang="ko-KR" altLang="en-US" dirty="0" smtClean="0"/>
              <a:t>무기와 전쟁 결과</a:t>
            </a:r>
            <a:r>
              <a:rPr lang="en-US" altLang="ko-KR" dirty="0" smtClean="0"/>
              <a:t>? </a:t>
            </a:r>
            <a:r>
              <a:rPr lang="ko-KR" altLang="en-US" dirty="0" smtClean="0"/>
              <a:t>장창 부대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소총부대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기관총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전투기</a:t>
            </a:r>
            <a:r>
              <a:rPr lang="en-US" altLang="ko-KR" dirty="0" smtClean="0"/>
              <a:t>, SLBM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개발도구</a:t>
            </a:r>
            <a:r>
              <a:rPr lang="en-US" altLang="ko-KR" dirty="0"/>
              <a:t>: AI </a:t>
            </a:r>
            <a:r>
              <a:rPr lang="ko-KR" altLang="en-US" dirty="0"/>
              <a:t>응용을 만들도록 해주는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WEKA </a:t>
            </a:r>
            <a:r>
              <a:rPr lang="en-US" altLang="ko-KR" dirty="0" err="1" smtClean="0"/>
              <a:t>etc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Language, Library, Visual Interface</a:t>
            </a:r>
          </a:p>
          <a:p>
            <a:pPr lvl="1"/>
            <a:r>
              <a:rPr lang="en-US" altLang="ko-KR" dirty="0" smtClean="0"/>
              <a:t>Data 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전개</a:t>
            </a:r>
            <a:r>
              <a:rPr lang="en-US" altLang="ko-KR" dirty="0" smtClean="0"/>
              <a:t>(deploy) </a:t>
            </a:r>
            <a:r>
              <a:rPr lang="ko-KR" altLang="en-US" dirty="0" smtClean="0"/>
              <a:t>등 종합 도구 제공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70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프레임워크</a:t>
            </a:r>
            <a:r>
              <a:rPr lang="en-US" altLang="ko-KR" dirty="0"/>
              <a:t>(framework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dirty="0" smtClean="0"/>
              <a:t>라이브러리</a:t>
            </a:r>
            <a:r>
              <a:rPr lang="en-US" altLang="ko-KR" dirty="0" smtClean="0"/>
              <a:t>+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+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+</a:t>
            </a:r>
            <a:r>
              <a:rPr lang="ko-KR" altLang="en-US" dirty="0" smtClean="0"/>
              <a:t> 종합 개발환경 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en-US" altLang="ko-KR" dirty="0"/>
              <a:t>, Google</a:t>
            </a:r>
          </a:p>
          <a:p>
            <a:r>
              <a:rPr lang="en-US" altLang="ko-KR" dirty="0" err="1"/>
              <a:t>Pytorch</a:t>
            </a:r>
            <a:r>
              <a:rPr lang="en-US" altLang="ko-KR" dirty="0"/>
              <a:t>, </a:t>
            </a:r>
            <a:r>
              <a:rPr lang="en-US" altLang="ko-KR" dirty="0" smtClean="0"/>
              <a:t>Facebook</a:t>
            </a:r>
          </a:p>
          <a:p>
            <a:r>
              <a:rPr lang="en-US" altLang="ko-KR" dirty="0" err="1" smtClean="0"/>
              <a:t>Theano</a:t>
            </a:r>
            <a:r>
              <a:rPr lang="en-US" altLang="ko-KR" dirty="0" smtClean="0"/>
              <a:t>, Python Library, </a:t>
            </a:r>
            <a:r>
              <a:rPr lang="ko-KR" altLang="en-US" dirty="0" smtClean="0"/>
              <a:t>몬트리올대학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DL4J, </a:t>
            </a:r>
            <a:r>
              <a:rPr lang="en-US" altLang="ko-KR" dirty="0" err="1" smtClean="0"/>
              <a:t>Java+Hadoop+Spark</a:t>
            </a:r>
            <a:endParaRPr lang="en-US" altLang="ko-KR" dirty="0"/>
          </a:p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, Google, </a:t>
            </a:r>
            <a:r>
              <a:rPr lang="ko-KR" altLang="en-US" dirty="0" smtClean="0"/>
              <a:t>보다 쉽게 제작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9496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도구들의 구분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https://en.wikipedia.org/wiki/Comparison_of_deep_learning_software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 smtClean="0"/>
              <a:t>Open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Source? License BSD vs Apache 2.0, GNU</a:t>
            </a:r>
          </a:p>
          <a:p>
            <a:r>
              <a:rPr lang="en-US" altLang="ko-KR" dirty="0" smtClean="0"/>
              <a:t>Platform: Linux, </a:t>
            </a:r>
            <a:r>
              <a:rPr lang="en-US" altLang="ko-KR" dirty="0" err="1" smtClean="0"/>
              <a:t>macOS</a:t>
            </a:r>
            <a:r>
              <a:rPr lang="en-US" altLang="ko-KR" dirty="0" smtClean="0"/>
              <a:t>, Windows</a:t>
            </a:r>
          </a:p>
          <a:p>
            <a:r>
              <a:rPr lang="en-US" altLang="ko-KR" dirty="0" smtClean="0"/>
              <a:t>Language: C++, Python, Java</a:t>
            </a:r>
          </a:p>
          <a:p>
            <a:r>
              <a:rPr lang="en-US" altLang="ko-KR" dirty="0" smtClean="0"/>
              <a:t>CUDA support</a:t>
            </a:r>
          </a:p>
          <a:p>
            <a:r>
              <a:rPr lang="en-US" altLang="ko-KR" dirty="0" err="1" smtClean="0"/>
              <a:t>Pretrained</a:t>
            </a:r>
            <a:r>
              <a:rPr lang="en-US" altLang="ko-KR" dirty="0" smtClean="0"/>
              <a:t> Model </a:t>
            </a:r>
            <a:r>
              <a:rPr lang="ko-KR" altLang="en-US" dirty="0" smtClean="0"/>
              <a:t>제공여부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9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오픈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인식</a:t>
            </a:r>
            <a:endParaRPr lang="en-US" altLang="ko-KR" dirty="0"/>
          </a:p>
          <a:p>
            <a:pPr lvl="1"/>
            <a:r>
              <a:rPr lang="en-US" altLang="ko-KR" dirty="0" err="1"/>
              <a:t>Alexnet</a:t>
            </a:r>
            <a:r>
              <a:rPr lang="en-US" altLang="ko-KR" dirty="0"/>
              <a:t>,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ILSVRC(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인식대회</a:t>
            </a:r>
            <a:r>
              <a:rPr lang="ko-KR" altLang="en-US" dirty="0" smtClean="0"/>
              <a:t> 우승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6000</a:t>
            </a:r>
            <a:r>
              <a:rPr lang="ko-KR" altLang="en-US" dirty="0" smtClean="0"/>
              <a:t>만개 </a:t>
            </a:r>
            <a:r>
              <a:rPr lang="ko-KR" altLang="en-US" dirty="0" err="1" smtClean="0"/>
              <a:t>파라메터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Inception-V3 </a:t>
            </a:r>
            <a:r>
              <a:rPr lang="en-US" altLang="ko-KR" dirty="0"/>
              <a:t>(</a:t>
            </a:r>
            <a:r>
              <a:rPr lang="ko-KR" altLang="en-US" dirty="0"/>
              <a:t>전이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r>
              <a:rPr lang="en-US" altLang="ko-KR" dirty="0"/>
              <a:t>(transfer learning), </a:t>
            </a:r>
            <a:r>
              <a:rPr lang="ko-KR" altLang="en-US" dirty="0"/>
              <a:t>최종 튜닝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구글 </a:t>
            </a:r>
            <a:endParaRPr lang="en-US" altLang="ko-KR" dirty="0" smtClean="0"/>
          </a:p>
          <a:p>
            <a:pPr lvl="2"/>
            <a:r>
              <a:rPr lang="en-US" altLang="ko-KR" dirty="0"/>
              <a:t>2500</a:t>
            </a:r>
            <a:r>
              <a:rPr lang="ko-KR" altLang="en-US" dirty="0"/>
              <a:t>만개 </a:t>
            </a:r>
            <a:r>
              <a:rPr lang="ko-KR" altLang="en-US" dirty="0" err="1" smtClean="0"/>
              <a:t>파라메터</a:t>
            </a:r>
            <a:r>
              <a:rPr lang="en-US" altLang="ko-KR" dirty="0" smtClean="0"/>
              <a:t>, 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ILSVRC </a:t>
            </a:r>
            <a:r>
              <a:rPr lang="ko-KR" altLang="en-US" dirty="0" smtClean="0"/>
              <a:t>우승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1400</a:t>
            </a:r>
            <a:r>
              <a:rPr lang="ko-KR" altLang="en-US" dirty="0"/>
              <a:t>만개</a:t>
            </a:r>
            <a:r>
              <a:rPr lang="en-US" altLang="ko-KR" dirty="0"/>
              <a:t>(Labeled), 1000</a:t>
            </a:r>
            <a:r>
              <a:rPr lang="ko-KR" altLang="en-US" dirty="0"/>
              <a:t>개의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튜닝 </a:t>
            </a:r>
            <a:r>
              <a:rPr lang="ko-KR" altLang="en-US" dirty="0" err="1" smtClean="0"/>
              <a:t>학습만</a:t>
            </a:r>
            <a:r>
              <a:rPr lang="ko-KR" altLang="en-US" dirty="0" smtClean="0"/>
              <a:t> 해서 사용</a:t>
            </a:r>
            <a:endParaRPr lang="en-US" altLang="ko-KR" dirty="0" smtClean="0"/>
          </a:p>
          <a:p>
            <a:r>
              <a:rPr lang="en-US" altLang="ko-KR" dirty="0" err="1" smtClean="0"/>
              <a:t>MobileNet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</a:t>
            </a:r>
            <a:r>
              <a:rPr lang="en-US" altLang="ko-KR" dirty="0" smtClean="0"/>
              <a:t>2017</a:t>
            </a:r>
          </a:p>
          <a:p>
            <a:pPr lvl="1"/>
            <a:r>
              <a:rPr lang="en-US" altLang="ko-KR" dirty="0" smtClean="0"/>
              <a:t>CNN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Edge Computing vs Cloud Computing</a:t>
            </a:r>
          </a:p>
          <a:p>
            <a:pPr lvl="1"/>
            <a:r>
              <a:rPr lang="ko-KR" altLang="en-US" dirty="0" smtClean="0"/>
              <a:t>스마트폰</a:t>
            </a:r>
            <a:r>
              <a:rPr lang="en-US" altLang="ko-KR" dirty="0" smtClean="0"/>
              <a:t>, IOT </a:t>
            </a:r>
            <a:r>
              <a:rPr lang="ko-KR" altLang="en-US" dirty="0" smtClean="0"/>
              <a:t>단말기에서 수행하는 </a:t>
            </a:r>
            <a:r>
              <a:rPr lang="ko-KR" altLang="en-US" dirty="0" err="1" smtClean="0"/>
              <a:t>딥러닝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22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8582"/>
            <a:ext cx="7088202" cy="470838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Vision, </a:t>
            </a:r>
            <a:r>
              <a:rPr lang="ko-KR" altLang="en-US" dirty="0"/>
              <a:t>실시간 객체 인식</a:t>
            </a:r>
            <a:r>
              <a:rPr lang="en-US" altLang="ko-KR" dirty="0"/>
              <a:t>(Real time object detection)</a:t>
            </a:r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(Open Source CV), </a:t>
            </a:r>
            <a:r>
              <a:rPr lang="ko-KR" altLang="en-US" dirty="0" smtClean="0"/>
              <a:t>인텔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YOLO(You Look Only Once), </a:t>
            </a:r>
            <a:r>
              <a:rPr lang="ko-KR" altLang="en-US" dirty="0" err="1" smtClean="0"/>
              <a:t>워싱턴대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알렌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페이스북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SimpleCV</a:t>
            </a:r>
            <a:r>
              <a:rPr lang="en-US" altLang="ko-KR" dirty="0" smtClean="0"/>
              <a:t>, Sight Machine</a:t>
            </a:r>
            <a:r>
              <a:rPr lang="ko-KR" altLang="en-US" dirty="0" smtClean="0"/>
              <a:t>사</a:t>
            </a:r>
            <a:endParaRPr lang="en-US" altLang="ko-KR" dirty="0" smtClean="0"/>
          </a:p>
          <a:p>
            <a:pPr fontAlgn="base"/>
            <a:r>
              <a:rPr lang="ko-KR" altLang="en-US" dirty="0" err="1"/>
              <a:t>자연어처리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NLTK(Natural Language Tool Kit)</a:t>
            </a:r>
          </a:p>
          <a:p>
            <a:pPr lvl="2" fontAlgn="base"/>
            <a:r>
              <a:rPr lang="en-US" altLang="ko-KR" dirty="0" smtClean="0"/>
              <a:t>Tokenizer (</a:t>
            </a:r>
            <a:r>
              <a:rPr lang="ko-KR" altLang="en-US" dirty="0" smtClean="0"/>
              <a:t>형태소 분석기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어미 분리</a:t>
            </a:r>
            <a:r>
              <a:rPr lang="en-US" altLang="ko-KR" dirty="0" smtClean="0"/>
              <a:t>)</a:t>
            </a:r>
          </a:p>
          <a:p>
            <a:pPr lvl="2" fontAlgn="base"/>
            <a:r>
              <a:rPr lang="ko-KR" altLang="en-US" dirty="0" smtClean="0"/>
              <a:t>품사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구문분석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파싱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err="1" smtClean="0"/>
              <a:t>spaCy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산업용 </a:t>
            </a:r>
            <a:r>
              <a:rPr lang="ko-KR" altLang="en-US" dirty="0" err="1" smtClean="0"/>
              <a:t>자연어처리</a:t>
            </a:r>
            <a:r>
              <a:rPr lang="ko-KR" altLang="en-US" dirty="0" smtClean="0"/>
              <a:t> 도구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언어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워드벡터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분류</a:t>
            </a:r>
            <a:r>
              <a:rPr lang="en-US" altLang="ko-KR" dirty="0"/>
              <a:t> </a:t>
            </a:r>
            <a:r>
              <a:rPr lang="ko-KR" altLang="en-US" dirty="0" smtClean="0"/>
              <a:t>등 종합 기능 제공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Gensim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Word2vec, </a:t>
            </a:r>
            <a:r>
              <a:rPr lang="ko-KR" altLang="en-US" dirty="0" smtClean="0"/>
              <a:t>토픽 모델링 도구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02" y="0"/>
            <a:ext cx="4200943" cy="2756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01" y="2991249"/>
            <a:ext cx="4200943" cy="2542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3164" y="5583871"/>
            <a:ext cx="154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YOLO</a:t>
            </a:r>
            <a:r>
              <a:rPr lang="ko-KR" altLang="en-US" dirty="0" smtClean="0"/>
              <a:t>와 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26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전문가시스템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CLIPS</a:t>
            </a:r>
            <a:r>
              <a:rPr lang="en-US" altLang="ko-KR" dirty="0"/>
              <a:t>, 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 개발 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규칙 기반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로 작성 </a:t>
            </a:r>
            <a:r>
              <a:rPr lang="en-US" altLang="ko-KR" dirty="0" smtClean="0"/>
              <a:t>NASA</a:t>
            </a:r>
          </a:p>
          <a:p>
            <a:pPr lvl="2" fontAlgn="base"/>
            <a:r>
              <a:rPr lang="en-US" altLang="ko-KR" dirty="0" err="1" smtClean="0"/>
              <a:t>PyCLIPS</a:t>
            </a:r>
            <a:r>
              <a:rPr lang="en-US" altLang="ko-KR" dirty="0" smtClean="0"/>
              <a:t>: Python</a:t>
            </a:r>
            <a:r>
              <a:rPr lang="ko-KR" altLang="en-US" dirty="0" smtClean="0"/>
              <a:t>으로 작성하게 만든 도구</a:t>
            </a:r>
            <a:endParaRPr lang="en-US" altLang="ko-KR" dirty="0" smtClean="0"/>
          </a:p>
          <a:p>
            <a:pPr lvl="2" fontAlgn="base"/>
            <a:r>
              <a:rPr lang="en-US" altLang="ko-KR" dirty="0" err="1" smtClean="0"/>
              <a:t>Experta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pyCLIPS</a:t>
            </a:r>
            <a:r>
              <a:rPr lang="ko-KR" altLang="en-US" dirty="0" smtClean="0"/>
              <a:t>와 유사한 도구</a:t>
            </a:r>
            <a:endParaRPr lang="en-US" altLang="ko-KR" dirty="0"/>
          </a:p>
          <a:p>
            <a:pPr fontAlgn="base"/>
            <a:r>
              <a:rPr lang="ko-KR" altLang="en-US" dirty="0" err="1"/>
              <a:t>로보틱스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AirSim</a:t>
            </a:r>
            <a:r>
              <a:rPr lang="en-US" altLang="ko-KR" dirty="0"/>
              <a:t>,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자율주행차</a:t>
            </a:r>
            <a:r>
              <a:rPr lang="ko-KR" altLang="en-US" dirty="0"/>
              <a:t> </a:t>
            </a:r>
            <a:r>
              <a:rPr lang="ko-KR" altLang="en-US" dirty="0" smtClean="0"/>
              <a:t>개발을 위한 시뮬레이터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미국 </a:t>
            </a:r>
            <a:r>
              <a:rPr lang="ko-KR" altLang="en-US" dirty="0" err="1" smtClean="0"/>
              <a:t>에픽게임즈사의</a:t>
            </a:r>
            <a:r>
              <a:rPr lang="ko-KR" altLang="en-US" dirty="0" smtClean="0"/>
              <a:t> 게임엔진 </a:t>
            </a:r>
            <a:r>
              <a:rPr lang="en-US" altLang="ko-KR" dirty="0" smtClean="0"/>
              <a:t>‘Unreal Engine’</a:t>
            </a:r>
            <a:r>
              <a:rPr lang="ko-KR" altLang="en-US" dirty="0" smtClean="0"/>
              <a:t>에서 동작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실제 </a:t>
            </a:r>
            <a:r>
              <a:rPr lang="ko-KR" altLang="en-US" dirty="0" err="1" smtClean="0"/>
              <a:t>드론으로</a:t>
            </a:r>
            <a:r>
              <a:rPr lang="ko-KR" altLang="en-US" dirty="0" smtClean="0"/>
              <a:t> 현장실험하지 않고 컴퓨터에서 주행 실험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Microsoft</a:t>
            </a:r>
            <a:r>
              <a:rPr lang="ko-KR" altLang="en-US" dirty="0" smtClean="0"/>
              <a:t>에서 제공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Carla: </a:t>
            </a:r>
            <a:r>
              <a:rPr lang="ko-KR" altLang="en-US" dirty="0" err="1" smtClean="0"/>
              <a:t>자율주행차</a:t>
            </a:r>
            <a:r>
              <a:rPr lang="ko-KR" altLang="en-US" dirty="0" smtClean="0"/>
              <a:t> 개발 도구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37751"/>
            <a:ext cx="4199874" cy="2170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102" y="220815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AirSim</a:t>
            </a:r>
            <a:r>
              <a:rPr lang="en-US" altLang="ko-KR" dirty="0" smtClean="0"/>
              <a:t> Car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24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1385</Words>
  <Application>Microsoft Office PowerPoint</Application>
  <PresentationFormat>와이드스크린</PresentationFormat>
  <Paragraphs>236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Wingdings</vt:lpstr>
      <vt:lpstr>Office 테마</vt:lpstr>
      <vt:lpstr>8장 AI 개발도구와 환경 </vt:lpstr>
      <vt:lpstr>AI SW 개발</vt:lpstr>
      <vt:lpstr>도구(tool)의 사용</vt:lpstr>
      <vt:lpstr>SW 개발 도구</vt:lpstr>
      <vt:lpstr>딥러닝 프레임워크</vt:lpstr>
      <vt:lpstr>딥러닝 도구들의 구분 특징</vt:lpstr>
      <vt:lpstr>오픈 딥러닝 모델</vt:lpstr>
      <vt:lpstr>AI 라이브러리</vt:lpstr>
      <vt:lpstr>AI 라이브러리</vt:lpstr>
      <vt:lpstr>마이닝 도구들</vt:lpstr>
      <vt:lpstr>예제 데이터 제공 및 선택 예</vt:lpstr>
      <vt:lpstr>의사결정 트리 분류 수행 결과 화면 예</vt:lpstr>
      <vt:lpstr>분류 알고리즘의 선택, 결과 트리 출력</vt:lpstr>
      <vt:lpstr>분류</vt:lpstr>
      <vt:lpstr>민주당/공화당 지지자 연관분석</vt:lpstr>
      <vt:lpstr>군집화(clustering)</vt:lpstr>
      <vt:lpstr>위세아이텍  AI 개발도구</vt:lpstr>
      <vt:lpstr>LCNC(Low Code No Code)의 등장</vt:lpstr>
      <vt:lpstr>Github Copilot 예</vt:lpstr>
      <vt:lpstr>워드 클라우드 생성기</vt:lpstr>
      <vt:lpstr>프로세싱 processing과 p5.js 언어</vt:lpstr>
      <vt:lpstr>p5.js, 프로세싱을 자바스크립트로 웹에서</vt:lpstr>
      <vt:lpstr>P5.js로 AI를</vt:lpstr>
      <vt:lpstr>딥러닝 실습</vt:lpstr>
      <vt:lpstr>구글 Colab</vt:lpstr>
      <vt:lpstr>구글 플레이그라운드https://playground.tensorflow.org/ </vt:lpstr>
      <vt:lpstr>구글 Teachable Machine</vt:lpstr>
      <vt:lpstr>데이터 세트(Data Set)</vt:lpstr>
      <vt:lpstr>클라우드 AI 비용</vt:lpstr>
      <vt:lpstr>과거 AI 경진대회</vt:lpstr>
      <vt:lpstr>현재 경진대회 (국내 진행중). 정부 지원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33</cp:revision>
  <dcterms:created xsi:type="dcterms:W3CDTF">2022-03-30T07:28:10Z</dcterms:created>
  <dcterms:modified xsi:type="dcterms:W3CDTF">2023-02-17T02:08:15Z</dcterms:modified>
</cp:coreProperties>
</file>